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0" autoAdjust="0"/>
    <p:restoredTop sz="94660"/>
  </p:normalViewPr>
  <p:slideViewPr>
    <p:cSldViewPr snapToGrid="0">
      <p:cViewPr varScale="1">
        <p:scale>
          <a:sx n="87" d="100"/>
          <a:sy n="87" d="100"/>
        </p:scale>
        <p:origin x="96"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da-DK"/>
              <a:t>Klik for at redigere titeltypografien i masteren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5FBFE322-22BE-4D17-82F6-B0E2300A600C}" type="datetimeFigureOut">
              <a:rPr lang="en-US" smtClean="0"/>
              <a:t>11/22/2017</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ACEB982A-2664-4060-8E08-234D686E63DD}" type="slidenum">
              <a:rPr lang="en-US" smtClean="0"/>
              <a:t>‹nr.›</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3185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FBFE322-22BE-4D17-82F6-B0E2300A600C}"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B982A-2664-4060-8E08-234D686E63DD}" type="slidenum">
              <a:rPr lang="en-US" smtClean="0"/>
              <a:t>‹nr.›</a:t>
            </a:fld>
            <a:endParaRPr lang="en-US"/>
          </a:p>
        </p:txBody>
      </p:sp>
    </p:spTree>
    <p:extLst>
      <p:ext uri="{BB962C8B-B14F-4D97-AF65-F5344CB8AC3E}">
        <p14:creationId xmlns:p14="http://schemas.microsoft.com/office/powerpoint/2010/main" val="209370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FBFE322-22BE-4D17-82F6-B0E2300A600C}"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B982A-2664-4060-8E08-234D686E63DD}" type="slidenum">
              <a:rPr lang="en-US" smtClean="0"/>
              <a:t>‹nr.›</a:t>
            </a:fld>
            <a:endParaRPr lang="en-US"/>
          </a:p>
        </p:txBody>
      </p:sp>
    </p:spTree>
    <p:extLst>
      <p:ext uri="{BB962C8B-B14F-4D97-AF65-F5344CB8AC3E}">
        <p14:creationId xmlns:p14="http://schemas.microsoft.com/office/powerpoint/2010/main" val="1573557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FBFE322-22BE-4D17-82F6-B0E2300A600C}" type="datetimeFigureOut">
              <a:rPr lang="en-US" smtClean="0"/>
              <a:t>11/22/2017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B982A-2664-4060-8E08-234D686E63DD}" type="slidenum">
              <a:rPr lang="en-US" smtClean="0"/>
              <a:t>‹nr.›</a:t>
            </a:fld>
            <a:endParaRPr lang="en-US"/>
          </a:p>
        </p:txBody>
      </p:sp>
    </p:spTree>
    <p:extLst>
      <p:ext uri="{BB962C8B-B14F-4D97-AF65-F5344CB8AC3E}">
        <p14:creationId xmlns:p14="http://schemas.microsoft.com/office/powerpoint/2010/main" val="323395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FBFE322-22BE-4D17-82F6-B0E2300A600C}" type="datetimeFigureOut">
              <a:rPr lang="en-US" smtClean="0"/>
              <a:t>11/22/2017</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ACEB982A-2664-4060-8E08-234D686E63DD}" type="slidenum">
              <a:rPr lang="en-US" smtClean="0"/>
              <a:t>‹nr.›</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8917636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5FBFE322-22BE-4D17-82F6-B0E2300A600C}" type="datetimeFigureOut">
              <a:rPr lang="en-US" smtClean="0"/>
              <a:t>11/22/2017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B982A-2664-4060-8E08-234D686E63DD}" type="slidenum">
              <a:rPr lang="en-US" smtClean="0"/>
              <a:t>‹nr.›</a:t>
            </a:fld>
            <a:endParaRPr lang="en-US"/>
          </a:p>
        </p:txBody>
      </p:sp>
    </p:spTree>
    <p:extLst>
      <p:ext uri="{BB962C8B-B14F-4D97-AF65-F5344CB8AC3E}">
        <p14:creationId xmlns:p14="http://schemas.microsoft.com/office/powerpoint/2010/main" val="1120230187"/>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Content Placeholder 3"/>
          <p:cNvSpPr>
            <a:spLocks noGrp="1"/>
          </p:cNvSpPr>
          <p:nvPr>
            <p:ph sz="half" idx="2"/>
          </p:nvPr>
        </p:nvSpPr>
        <p:spPr>
          <a:xfrm>
            <a:off x="1257300" y="2909102"/>
            <a:ext cx="4800600" cy="299639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Content Placeholder 5"/>
          <p:cNvSpPr>
            <a:spLocks noGrp="1"/>
          </p:cNvSpPr>
          <p:nvPr>
            <p:ph sz="quarter" idx="4"/>
          </p:nvPr>
        </p:nvSpPr>
        <p:spPr>
          <a:xfrm>
            <a:off x="6633864" y="2909102"/>
            <a:ext cx="4800600" cy="299639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5FBFE322-22BE-4D17-82F6-B0E2300A600C}" type="datetimeFigureOut">
              <a:rPr lang="en-US" smtClean="0"/>
              <a:t>11/22/2017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EB982A-2664-4060-8E08-234D686E63DD}" type="slidenum">
              <a:rPr lang="en-US" smtClean="0"/>
              <a:t>‹nr.›</a:t>
            </a:fld>
            <a:endParaRPr lang="en-US"/>
          </a:p>
        </p:txBody>
      </p:sp>
    </p:spTree>
    <p:extLst>
      <p:ext uri="{BB962C8B-B14F-4D97-AF65-F5344CB8AC3E}">
        <p14:creationId xmlns:p14="http://schemas.microsoft.com/office/powerpoint/2010/main" val="352124930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5FBFE322-22BE-4D17-82F6-B0E2300A600C}" type="datetimeFigureOut">
              <a:rPr lang="en-US" smtClean="0"/>
              <a:t>11/22/2017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EB982A-2664-4060-8E08-234D686E63DD}" type="slidenum">
              <a:rPr lang="en-US" smtClean="0"/>
              <a:t>‹nr.›</a:t>
            </a:fld>
            <a:endParaRPr lang="en-US"/>
          </a:p>
        </p:txBody>
      </p:sp>
    </p:spTree>
    <p:extLst>
      <p:ext uri="{BB962C8B-B14F-4D97-AF65-F5344CB8AC3E}">
        <p14:creationId xmlns:p14="http://schemas.microsoft.com/office/powerpoint/2010/main" val="3409812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FE322-22BE-4D17-82F6-B0E2300A600C}" type="datetimeFigureOut">
              <a:rPr lang="en-US" smtClean="0"/>
              <a:t>11/22/2017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EB982A-2664-4060-8E08-234D686E63DD}" type="slidenum">
              <a:rPr lang="en-US" smtClean="0"/>
              <a:t>‹nr.›</a:t>
            </a:fld>
            <a:endParaRPr lang="en-US"/>
          </a:p>
        </p:txBody>
      </p:sp>
    </p:spTree>
    <p:extLst>
      <p:ext uri="{BB962C8B-B14F-4D97-AF65-F5344CB8AC3E}">
        <p14:creationId xmlns:p14="http://schemas.microsoft.com/office/powerpoint/2010/main" val="100902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da-DK"/>
              <a:t>Klik for at redigere titeltypografien i masteren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Date Placeholder 4"/>
          <p:cNvSpPr>
            <a:spLocks noGrp="1"/>
          </p:cNvSpPr>
          <p:nvPr>
            <p:ph type="dt" sz="half" idx="10"/>
          </p:nvPr>
        </p:nvSpPr>
        <p:spPr>
          <a:xfrm>
            <a:off x="765051" y="6375679"/>
            <a:ext cx="1233355" cy="348462"/>
          </a:xfrm>
        </p:spPr>
        <p:txBody>
          <a:bodyPr/>
          <a:lstStyle/>
          <a:p>
            <a:fld id="{5FBFE322-22BE-4D17-82F6-B0E2300A600C}" type="datetimeFigureOut">
              <a:rPr lang="en-US" smtClean="0"/>
              <a:t>11/22/2017</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ACEB982A-2664-4060-8E08-234D686E63DD}" type="slidenum">
              <a:rPr lang="en-US" smtClean="0"/>
              <a:t>‹nr.›</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0382022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Date Placeholder 4"/>
          <p:cNvSpPr>
            <a:spLocks noGrp="1"/>
          </p:cNvSpPr>
          <p:nvPr>
            <p:ph type="dt" sz="half" idx="10"/>
          </p:nvPr>
        </p:nvSpPr>
        <p:spPr>
          <a:xfrm>
            <a:off x="765950" y="6375679"/>
            <a:ext cx="1232456" cy="348462"/>
          </a:xfrm>
        </p:spPr>
        <p:txBody>
          <a:bodyPr/>
          <a:lstStyle/>
          <a:p>
            <a:fld id="{5FBFE322-22BE-4D17-82F6-B0E2300A600C}" type="datetimeFigureOut">
              <a:rPr lang="en-US" smtClean="0"/>
              <a:t>11/22/2017</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ACEB982A-2664-4060-8E08-234D686E63DD}" type="slidenum">
              <a:rPr lang="en-US" smtClean="0"/>
              <a:t>‹nr.›</a:t>
            </a:fld>
            <a:endParaRPr lang="en-US"/>
          </a:p>
        </p:txBody>
      </p:sp>
    </p:spTree>
    <p:extLst>
      <p:ext uri="{BB962C8B-B14F-4D97-AF65-F5344CB8AC3E}">
        <p14:creationId xmlns:p14="http://schemas.microsoft.com/office/powerpoint/2010/main" val="3440783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FBFE322-22BE-4D17-82F6-B0E2300A600C}" type="datetimeFigureOut">
              <a:rPr lang="en-US" smtClean="0"/>
              <a:t>11/22/2017</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ACEB982A-2664-4060-8E08-234D686E63DD}" type="slidenum">
              <a:rPr lang="en-US" smtClean="0"/>
              <a:t>‹nr.›</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833715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D%C3%ADa-de-los-Muertos-Day-of-The-Dead-1394443477455790/" TargetMode="External"/><Relationship Id="rId2" Type="http://schemas.openxmlformats.org/officeDocument/2006/relationships/hyperlink" Target="https://lyricstraining.com/es/play/luis-fonsi-daddy-yankee/despacito/HvrcQjKnMv#b7w!freddagale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brujula.com.g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padlet.com/" TargetMode="External"/><Relationship Id="rId2" Type="http://schemas.openxmlformats.org/officeDocument/2006/relationships/hyperlink" Target="http://fridakahlo11sp.wikispaces.com/"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docs.google.com/document/d/1cVYPW08qceu5LOzP8RdojHPyAVbgCIAgEgPXLfUxkNQ/edit?usp=sharing" TargetMode="External"/><Relationship Id="rId4" Type="http://schemas.openxmlformats.org/officeDocument/2006/relationships/hyperlink" Target="https://padlet.com/freddagalea/pronombres13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ocs.google.com/document/d/1cVYPW08qceu5LOzP8RdojHPyAVbgCIAgEgPXLfUxkNQ/edit?usp=shar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earningapps.org/" TargetMode="External"/><Relationship Id="rId2" Type="http://schemas.openxmlformats.org/officeDocument/2006/relationships/hyperlink" Target="http://fridakahlo11sp.wikispaces.com/Pensando+en+la+muerte"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13aghg.wikispaces.com/1.g+grammati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bogspansk.weebly.com/almodoacutevar.html" TargetMode="External"/><Relationship Id="rId2" Type="http://schemas.openxmlformats.org/officeDocument/2006/relationships/hyperlink" Target="http://ibogspansk.weebly.com/frida-kahlo---datid.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8EFD1-DC6B-4731-897B-19FB9C7CB605}"/>
              </a:ext>
            </a:extLst>
          </p:cNvPr>
          <p:cNvSpPr>
            <a:spLocks noGrp="1"/>
          </p:cNvSpPr>
          <p:nvPr>
            <p:ph type="ctrTitle"/>
          </p:nvPr>
        </p:nvSpPr>
        <p:spPr/>
        <p:txBody>
          <a:bodyPr/>
          <a:lstStyle/>
          <a:p>
            <a:r>
              <a:rPr lang="da-DK" dirty="0"/>
              <a:t>spansk</a:t>
            </a:r>
            <a:endParaRPr lang="en-US" dirty="0"/>
          </a:p>
        </p:txBody>
      </p:sp>
      <p:sp>
        <p:nvSpPr>
          <p:cNvPr id="3" name="Undertitel 2">
            <a:extLst>
              <a:ext uri="{FF2B5EF4-FFF2-40B4-BE49-F238E27FC236}">
                <a16:creationId xmlns:a16="http://schemas.microsoft.com/office/drawing/2014/main" id="{12E7F218-99B5-4B0D-8150-EF051AA2C50E}"/>
              </a:ext>
            </a:extLst>
          </p:cNvPr>
          <p:cNvSpPr>
            <a:spLocks noGrp="1"/>
          </p:cNvSpPr>
          <p:nvPr>
            <p:ph type="subTitle" idx="1"/>
          </p:nvPr>
        </p:nvSpPr>
        <p:spPr/>
        <p:txBody>
          <a:bodyPr/>
          <a:lstStyle/>
          <a:p>
            <a:r>
              <a:rPr lang="da-DK" dirty="0"/>
              <a:t>IT efter reformen</a:t>
            </a:r>
            <a:endParaRPr lang="en-US" dirty="0"/>
          </a:p>
        </p:txBody>
      </p:sp>
    </p:spTree>
    <p:extLst>
      <p:ext uri="{BB962C8B-B14F-4D97-AF65-F5344CB8AC3E}">
        <p14:creationId xmlns:p14="http://schemas.microsoft.com/office/powerpoint/2010/main" val="92343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43C98-5F7E-4061-A2DB-EB537BCF63C1}"/>
              </a:ext>
            </a:extLst>
          </p:cNvPr>
          <p:cNvSpPr>
            <a:spLocks noGrp="1"/>
          </p:cNvSpPr>
          <p:nvPr>
            <p:ph type="title"/>
          </p:nvPr>
        </p:nvSpPr>
        <p:spPr/>
        <p:txBody>
          <a:bodyPr>
            <a:normAutofit fontScale="90000"/>
          </a:bodyPr>
          <a:lstStyle/>
          <a:p>
            <a:r>
              <a:rPr lang="da-DK" b="1" dirty="0"/>
              <a:t>1. Elevernes digitale kompetencer</a:t>
            </a:r>
            <a:br>
              <a:rPr lang="da-DK" dirty="0"/>
            </a:br>
            <a:endParaRPr lang="en-US" dirty="0"/>
          </a:p>
        </p:txBody>
      </p:sp>
      <p:sp>
        <p:nvSpPr>
          <p:cNvPr id="3" name="Pladsholder til indhold 2">
            <a:extLst>
              <a:ext uri="{FF2B5EF4-FFF2-40B4-BE49-F238E27FC236}">
                <a16:creationId xmlns:a16="http://schemas.microsoft.com/office/drawing/2014/main" id="{CB60D98F-E922-41DE-865A-CD6779EB0AE0}"/>
              </a:ext>
            </a:extLst>
          </p:cNvPr>
          <p:cNvSpPr>
            <a:spLocks noGrp="1"/>
          </p:cNvSpPr>
          <p:nvPr>
            <p:ph idx="1"/>
          </p:nvPr>
        </p:nvSpPr>
        <p:spPr/>
        <p:txBody>
          <a:bodyPr/>
          <a:lstStyle/>
          <a:p>
            <a:r>
              <a:rPr lang="da-DK" b="1" dirty="0"/>
              <a:t>“</a:t>
            </a:r>
            <a:r>
              <a:rPr lang="da-DK" dirty="0"/>
              <a:t>Det handler grundlæggende om at skabe digitalt nysgerrige elever, som er i stand til at afprøve digitale værktøjer og omfavne de nye muligheder, som teknologien giver os fx for at blive dygtigere, skabe relationer, deltage aktivt i vores demokrati og udtrykke sig kunstnerisk.”</a:t>
            </a:r>
            <a:endParaRPr lang="da-DK" b="0" dirty="0">
              <a:effectLst/>
            </a:endParaRPr>
          </a:p>
          <a:p>
            <a:r>
              <a:rPr lang="da-DK" dirty="0"/>
              <a:t>Et digitalt værktøj, som giver nye muligheder, er f.eks. </a:t>
            </a:r>
            <a:r>
              <a:rPr lang="da-DK" dirty="0" err="1"/>
              <a:t>LyricsTraining</a:t>
            </a:r>
            <a:r>
              <a:rPr lang="da-DK" dirty="0"/>
              <a:t>. Vejledningen findes i mappen, og et eksempel på brugen af tjenesten kan ses </a:t>
            </a:r>
            <a:r>
              <a:rPr lang="da-DK" u="sng" dirty="0">
                <a:hlinkClick r:id="rId2"/>
              </a:rPr>
              <a:t>her</a:t>
            </a:r>
            <a:r>
              <a:rPr lang="da-DK" dirty="0"/>
              <a:t>. Tjenesten bruger musik som kunstnerisk middel til at lave glosetræning. </a:t>
            </a:r>
          </a:p>
          <a:p>
            <a:r>
              <a:rPr lang="da-DK" dirty="0"/>
              <a:t>De sociale medier kan hjælpe eleverne med at skabe relationer. Man kan med fordel opfordre sine elever til at “like” sider på spansk, så de får notifikationer på spansk med videoer, billeder, opslag. Her er et eksempel til en side om </a:t>
            </a:r>
            <a:r>
              <a:rPr lang="da-DK" u="sng" dirty="0">
                <a:hlinkClick r:id="rId3"/>
              </a:rPr>
              <a:t>De dødes dag</a:t>
            </a:r>
            <a:r>
              <a:rPr lang="da-DK" dirty="0"/>
              <a:t>. </a:t>
            </a:r>
            <a:endParaRPr lang="en-US" dirty="0"/>
          </a:p>
        </p:txBody>
      </p:sp>
    </p:spTree>
    <p:extLst>
      <p:ext uri="{BB962C8B-B14F-4D97-AF65-F5344CB8AC3E}">
        <p14:creationId xmlns:p14="http://schemas.microsoft.com/office/powerpoint/2010/main" val="2262847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40E35-9ED7-4BB2-B1E3-A3F2564C7FE5}"/>
              </a:ext>
            </a:extLst>
          </p:cNvPr>
          <p:cNvSpPr>
            <a:spLocks noGrp="1"/>
          </p:cNvSpPr>
          <p:nvPr>
            <p:ph type="title"/>
          </p:nvPr>
        </p:nvSpPr>
        <p:spPr/>
        <p:txBody>
          <a:bodyPr>
            <a:normAutofit fontScale="90000"/>
          </a:bodyPr>
          <a:lstStyle/>
          <a:p>
            <a:r>
              <a:rPr lang="en-US" b="1" dirty="0"/>
              <a:t>2. </a:t>
            </a:r>
            <a:r>
              <a:rPr lang="en-US" b="1" dirty="0" err="1"/>
              <a:t>Kompetenceområder</a:t>
            </a:r>
            <a:r>
              <a:rPr lang="en-US" dirty="0"/>
              <a:t> </a:t>
            </a:r>
            <a:br>
              <a:rPr lang="en-US" dirty="0"/>
            </a:br>
            <a:r>
              <a:rPr lang="en-US" b="1" dirty="0"/>
              <a:t>2.1 </a:t>
            </a:r>
            <a:r>
              <a:rPr lang="en-US" b="1" dirty="0" err="1"/>
              <a:t>Kritisk</a:t>
            </a:r>
            <a:r>
              <a:rPr lang="en-US" b="1" dirty="0"/>
              <a:t> </a:t>
            </a:r>
            <a:r>
              <a:rPr lang="en-US" b="1" dirty="0" err="1"/>
              <a:t>blik</a:t>
            </a:r>
            <a:r>
              <a:rPr lang="en-US" b="1" dirty="0"/>
              <a:t> </a:t>
            </a:r>
            <a:r>
              <a:rPr lang="en-US" b="1" dirty="0" err="1"/>
              <a:t>på</a:t>
            </a:r>
            <a:r>
              <a:rPr lang="en-US" b="1" dirty="0"/>
              <a:t> </a:t>
            </a:r>
            <a:r>
              <a:rPr lang="en-US" b="1" dirty="0" err="1"/>
              <a:t>digitale</a:t>
            </a:r>
            <a:r>
              <a:rPr lang="en-US" b="1" dirty="0"/>
              <a:t> </a:t>
            </a:r>
            <a:r>
              <a:rPr lang="en-US" b="1" dirty="0" err="1"/>
              <a:t>medier</a:t>
            </a:r>
            <a:r>
              <a:rPr lang="en-US" b="1" dirty="0"/>
              <a:t> </a:t>
            </a:r>
            <a:r>
              <a:rPr lang="en-US" b="1" dirty="0" err="1"/>
              <a:t>og</a:t>
            </a:r>
            <a:r>
              <a:rPr lang="en-US" b="1" dirty="0"/>
              <a:t> </a:t>
            </a:r>
            <a:r>
              <a:rPr lang="en-US" b="1" dirty="0" err="1"/>
              <a:t>værktøjer</a:t>
            </a:r>
            <a:br>
              <a:rPr lang="en-US" dirty="0"/>
            </a:br>
            <a:endParaRPr lang="en-US" dirty="0"/>
          </a:p>
        </p:txBody>
      </p:sp>
      <p:sp>
        <p:nvSpPr>
          <p:cNvPr id="3" name="Pladsholder til indhold 2">
            <a:extLst>
              <a:ext uri="{FF2B5EF4-FFF2-40B4-BE49-F238E27FC236}">
                <a16:creationId xmlns:a16="http://schemas.microsoft.com/office/drawing/2014/main" id="{0FFAD823-6D43-4C47-98B8-69BD8EA49295}"/>
              </a:ext>
            </a:extLst>
          </p:cNvPr>
          <p:cNvSpPr>
            <a:spLocks noGrp="1"/>
          </p:cNvSpPr>
          <p:nvPr>
            <p:ph idx="1"/>
          </p:nvPr>
        </p:nvSpPr>
        <p:spPr>
          <a:xfrm>
            <a:off x="1251678" y="2839915"/>
            <a:ext cx="4938107" cy="3921370"/>
          </a:xfrm>
        </p:spPr>
        <p:txBody>
          <a:bodyPr>
            <a:normAutofit lnSpcReduction="10000"/>
          </a:bodyPr>
          <a:lstStyle/>
          <a:p>
            <a:r>
              <a:rPr lang="en-US" dirty="0" err="1"/>
              <a:t>Målet</a:t>
            </a:r>
            <a:r>
              <a:rPr lang="en-US" dirty="0"/>
              <a:t> </a:t>
            </a:r>
            <a:r>
              <a:rPr lang="en-US" dirty="0" err="1"/>
              <a:t>er</a:t>
            </a:r>
            <a:r>
              <a:rPr lang="en-US" dirty="0"/>
              <a:t> at eleven </a:t>
            </a:r>
            <a:r>
              <a:rPr lang="en-US" dirty="0" err="1"/>
              <a:t>opnår</a:t>
            </a:r>
            <a:r>
              <a:rPr lang="en-US" dirty="0"/>
              <a:t> “</a:t>
            </a:r>
            <a:r>
              <a:rPr lang="en-US" b="1" dirty="0"/>
              <a:t>...</a:t>
            </a:r>
            <a:r>
              <a:rPr lang="en-US" dirty="0"/>
              <a:t> </a:t>
            </a:r>
            <a:r>
              <a:rPr lang="en-US" dirty="0" err="1"/>
              <a:t>en</a:t>
            </a:r>
            <a:r>
              <a:rPr lang="en-US" dirty="0"/>
              <a:t> </a:t>
            </a:r>
            <a:r>
              <a:rPr lang="en-US" dirty="0" err="1"/>
              <a:t>kritisk</a:t>
            </a:r>
            <a:r>
              <a:rPr lang="en-US" dirty="0"/>
              <a:t> </a:t>
            </a:r>
            <a:r>
              <a:rPr lang="en-US" dirty="0" err="1"/>
              <a:t>forståelse</a:t>
            </a:r>
            <a:r>
              <a:rPr lang="en-US" dirty="0"/>
              <a:t> </a:t>
            </a:r>
            <a:r>
              <a:rPr lang="en-US" dirty="0" err="1"/>
              <a:t>af</a:t>
            </a:r>
            <a:r>
              <a:rPr lang="en-US" dirty="0"/>
              <a:t> </a:t>
            </a:r>
            <a:r>
              <a:rPr lang="en-US" dirty="0" err="1"/>
              <a:t>internettets</a:t>
            </a:r>
            <a:r>
              <a:rPr lang="en-US" dirty="0"/>
              <a:t> </a:t>
            </a:r>
            <a:r>
              <a:rPr lang="en-US" dirty="0" err="1"/>
              <a:t>teknologi</a:t>
            </a:r>
            <a:r>
              <a:rPr lang="en-US" dirty="0"/>
              <a:t> </a:t>
            </a:r>
            <a:r>
              <a:rPr lang="en-US" dirty="0" err="1"/>
              <a:t>og</a:t>
            </a:r>
            <a:r>
              <a:rPr lang="en-US" dirty="0"/>
              <a:t> </a:t>
            </a:r>
            <a:r>
              <a:rPr lang="en-US" dirty="0" err="1"/>
              <a:t>kommunikationsformer</a:t>
            </a:r>
            <a:r>
              <a:rPr lang="en-US" dirty="0"/>
              <a:t>, </a:t>
            </a:r>
            <a:r>
              <a:rPr lang="en-US" dirty="0" err="1"/>
              <a:t>som</a:t>
            </a:r>
            <a:r>
              <a:rPr lang="en-US" dirty="0"/>
              <a:t> </a:t>
            </a:r>
            <a:r>
              <a:rPr lang="en-US" dirty="0" err="1"/>
              <a:t>understøtter</a:t>
            </a:r>
            <a:r>
              <a:rPr lang="en-US" dirty="0"/>
              <a:t> elevens </a:t>
            </a:r>
            <a:r>
              <a:rPr lang="en-US" dirty="0" err="1"/>
              <a:t>handlen</a:t>
            </a:r>
            <a:r>
              <a:rPr lang="en-US" dirty="0"/>
              <a:t> </a:t>
            </a:r>
            <a:r>
              <a:rPr lang="en-US" dirty="0" err="1"/>
              <a:t>som</a:t>
            </a:r>
            <a:r>
              <a:rPr lang="en-US" dirty="0"/>
              <a:t> global, </a:t>
            </a:r>
            <a:r>
              <a:rPr lang="en-US" dirty="0" err="1"/>
              <a:t>demokratisk</a:t>
            </a:r>
            <a:r>
              <a:rPr lang="en-US" dirty="0"/>
              <a:t> </a:t>
            </a:r>
            <a:r>
              <a:rPr lang="en-US" dirty="0" err="1"/>
              <a:t>borger</a:t>
            </a:r>
            <a:r>
              <a:rPr lang="en-US" dirty="0"/>
              <a:t>”.</a:t>
            </a:r>
          </a:p>
          <a:p>
            <a:r>
              <a:rPr lang="da-DK" dirty="0"/>
              <a:t>F</a:t>
            </a:r>
            <a:r>
              <a:rPr lang="en-US" dirty="0"/>
              <a:t>.</a:t>
            </a:r>
            <a:r>
              <a:rPr lang="en-US" dirty="0" err="1"/>
              <a:t>eks</a:t>
            </a:r>
            <a:r>
              <a:rPr lang="en-US" dirty="0"/>
              <a:t>. </a:t>
            </a:r>
            <a:r>
              <a:rPr lang="en-US" dirty="0" err="1"/>
              <a:t>Ved</a:t>
            </a:r>
            <a:r>
              <a:rPr lang="en-US" dirty="0"/>
              <a:t> at </a:t>
            </a:r>
            <a:r>
              <a:rPr lang="en-US" dirty="0" err="1"/>
              <a:t>besøge</a:t>
            </a:r>
            <a:r>
              <a:rPr lang="en-US" dirty="0"/>
              <a:t> </a:t>
            </a:r>
            <a:r>
              <a:rPr lang="en-US" dirty="0" err="1"/>
              <a:t>bloggs</a:t>
            </a:r>
            <a:r>
              <a:rPr lang="en-US" dirty="0"/>
              <a:t>/</a:t>
            </a:r>
            <a:r>
              <a:rPr lang="en-US" dirty="0" err="1"/>
              <a:t>hjemmesider</a:t>
            </a:r>
            <a:r>
              <a:rPr lang="en-US" dirty="0"/>
              <a:t> om </a:t>
            </a:r>
            <a:r>
              <a:rPr lang="en-US" dirty="0" err="1"/>
              <a:t>forskellige</a:t>
            </a:r>
            <a:r>
              <a:rPr lang="en-US" dirty="0"/>
              <a:t> </a:t>
            </a:r>
            <a:r>
              <a:rPr lang="en-US" dirty="0" err="1"/>
              <a:t>samfundsproblematikker</a:t>
            </a:r>
            <a:r>
              <a:rPr lang="en-US" dirty="0"/>
              <a:t>, </a:t>
            </a:r>
            <a:r>
              <a:rPr lang="en-US" dirty="0" err="1"/>
              <a:t>og</a:t>
            </a:r>
            <a:r>
              <a:rPr lang="en-US" dirty="0"/>
              <a:t> </a:t>
            </a:r>
            <a:r>
              <a:rPr lang="en-US" dirty="0" err="1"/>
              <a:t>læse</a:t>
            </a:r>
            <a:r>
              <a:rPr lang="en-US" dirty="0"/>
              <a:t> </a:t>
            </a:r>
            <a:r>
              <a:rPr lang="en-US" dirty="0" err="1"/>
              <a:t>personlige</a:t>
            </a:r>
            <a:r>
              <a:rPr lang="en-US" dirty="0"/>
              <a:t> </a:t>
            </a:r>
            <a:r>
              <a:rPr lang="en-US" dirty="0" err="1"/>
              <a:t>beretninger</a:t>
            </a:r>
            <a:r>
              <a:rPr lang="en-US" dirty="0"/>
              <a:t> </a:t>
            </a:r>
            <a:r>
              <a:rPr lang="en-US" dirty="0" err="1"/>
              <a:t>kontra</a:t>
            </a:r>
            <a:r>
              <a:rPr lang="en-US" dirty="0"/>
              <a:t> </a:t>
            </a:r>
            <a:r>
              <a:rPr lang="en-US" dirty="0" err="1"/>
              <a:t>avisartikler</a:t>
            </a:r>
            <a:r>
              <a:rPr lang="en-US" dirty="0"/>
              <a:t>. </a:t>
            </a:r>
          </a:p>
          <a:p>
            <a:r>
              <a:rPr lang="en-US" dirty="0" err="1"/>
              <a:t>Eksemplet</a:t>
            </a:r>
            <a:r>
              <a:rPr lang="en-US" dirty="0"/>
              <a:t> </a:t>
            </a:r>
            <a:r>
              <a:rPr lang="en-US" dirty="0" err="1"/>
              <a:t>er</a:t>
            </a:r>
            <a:r>
              <a:rPr lang="en-US" dirty="0"/>
              <a:t> </a:t>
            </a:r>
            <a:r>
              <a:rPr lang="en-US" dirty="0" err="1"/>
              <a:t>fra</a:t>
            </a:r>
            <a:r>
              <a:rPr lang="en-US" dirty="0"/>
              <a:t> </a:t>
            </a:r>
            <a:r>
              <a:rPr lang="en-US" dirty="0">
                <a:hlinkClick r:id="rId2"/>
              </a:rPr>
              <a:t>http://brujula.com.gt/</a:t>
            </a:r>
            <a:r>
              <a:rPr lang="en-US" dirty="0"/>
              <a:t> , </a:t>
            </a:r>
            <a:r>
              <a:rPr lang="en-US" dirty="0" err="1"/>
              <a:t>hvor</a:t>
            </a:r>
            <a:r>
              <a:rPr lang="en-US" dirty="0"/>
              <a:t> </a:t>
            </a:r>
            <a:r>
              <a:rPr lang="en-US" dirty="0" err="1"/>
              <a:t>unge</a:t>
            </a:r>
            <a:r>
              <a:rPr lang="en-US" dirty="0"/>
              <a:t> </a:t>
            </a:r>
            <a:r>
              <a:rPr lang="en-US" dirty="0" err="1"/>
              <a:t>fra</a:t>
            </a:r>
            <a:r>
              <a:rPr lang="en-US" dirty="0"/>
              <a:t> Guatemala </a:t>
            </a:r>
            <a:r>
              <a:rPr lang="en-US" dirty="0" err="1"/>
              <a:t>skriver</a:t>
            </a:r>
            <a:r>
              <a:rPr lang="en-US" dirty="0"/>
              <a:t> </a:t>
            </a:r>
            <a:r>
              <a:rPr lang="en-US" dirty="0" err="1"/>
              <a:t>deres</a:t>
            </a:r>
            <a:r>
              <a:rPr lang="en-US" dirty="0"/>
              <a:t> </a:t>
            </a:r>
            <a:r>
              <a:rPr lang="en-US" dirty="0" err="1"/>
              <a:t>syn</a:t>
            </a:r>
            <a:r>
              <a:rPr lang="en-US" dirty="0"/>
              <a:t> </a:t>
            </a:r>
            <a:r>
              <a:rPr lang="en-US" dirty="0" err="1"/>
              <a:t>på</a:t>
            </a:r>
            <a:r>
              <a:rPr lang="en-US" dirty="0"/>
              <a:t> </a:t>
            </a:r>
            <a:r>
              <a:rPr lang="en-US" dirty="0" err="1"/>
              <a:t>situationen</a:t>
            </a:r>
            <a:r>
              <a:rPr lang="en-US" dirty="0"/>
              <a:t> </a:t>
            </a:r>
            <a:r>
              <a:rPr lang="en-US" dirty="0" err="1"/>
              <a:t>i</a:t>
            </a:r>
            <a:r>
              <a:rPr lang="en-US" dirty="0"/>
              <a:t> </a:t>
            </a:r>
            <a:r>
              <a:rPr lang="en-US" dirty="0" err="1"/>
              <a:t>landet</a:t>
            </a:r>
            <a:r>
              <a:rPr lang="en-US" dirty="0"/>
              <a:t>. </a:t>
            </a:r>
          </a:p>
          <a:p>
            <a:endParaRPr lang="en-US" dirty="0"/>
          </a:p>
        </p:txBody>
      </p:sp>
      <p:pic>
        <p:nvPicPr>
          <p:cNvPr id="6" name="Billede 5">
            <a:extLst>
              <a:ext uri="{FF2B5EF4-FFF2-40B4-BE49-F238E27FC236}">
                <a16:creationId xmlns:a16="http://schemas.microsoft.com/office/drawing/2014/main" id="{57C39AFA-64A0-4489-8E6A-49A9DFBE1D77}"/>
              </a:ext>
            </a:extLst>
          </p:cNvPr>
          <p:cNvPicPr>
            <a:picLocks noChangeAspect="1"/>
          </p:cNvPicPr>
          <p:nvPr/>
        </p:nvPicPr>
        <p:blipFill>
          <a:blip r:embed="rId3"/>
          <a:stretch>
            <a:fillRect/>
          </a:stretch>
        </p:blipFill>
        <p:spPr>
          <a:xfrm>
            <a:off x="6459176" y="1771432"/>
            <a:ext cx="5252178" cy="5025590"/>
          </a:xfrm>
          <a:prstGeom prst="rect">
            <a:avLst/>
          </a:prstGeom>
        </p:spPr>
      </p:pic>
    </p:spTree>
    <p:extLst>
      <p:ext uri="{BB962C8B-B14F-4D97-AF65-F5344CB8AC3E}">
        <p14:creationId xmlns:p14="http://schemas.microsoft.com/office/powerpoint/2010/main" val="288347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E5682E-C8A6-4E57-8C6F-2F04CD5CF677}"/>
              </a:ext>
            </a:extLst>
          </p:cNvPr>
          <p:cNvSpPr>
            <a:spLocks noGrp="1"/>
          </p:cNvSpPr>
          <p:nvPr>
            <p:ph type="title"/>
          </p:nvPr>
        </p:nvSpPr>
        <p:spPr/>
        <p:txBody>
          <a:bodyPr/>
          <a:lstStyle/>
          <a:p>
            <a:r>
              <a:rPr lang="da-DK" b="1" dirty="0"/>
              <a:t>2.2 Digitale fællesskaber</a:t>
            </a:r>
            <a:endParaRPr lang="en-US" dirty="0"/>
          </a:p>
        </p:txBody>
      </p:sp>
      <p:sp>
        <p:nvSpPr>
          <p:cNvPr id="3" name="Pladsholder til indhold 2">
            <a:extLst>
              <a:ext uri="{FF2B5EF4-FFF2-40B4-BE49-F238E27FC236}">
                <a16:creationId xmlns:a16="http://schemas.microsoft.com/office/drawing/2014/main" id="{CEC449C6-0DFF-4600-BBA3-D4054052B9C6}"/>
              </a:ext>
            </a:extLst>
          </p:cNvPr>
          <p:cNvSpPr>
            <a:spLocks noGrp="1"/>
          </p:cNvSpPr>
          <p:nvPr>
            <p:ph idx="1"/>
          </p:nvPr>
        </p:nvSpPr>
        <p:spPr>
          <a:xfrm>
            <a:off x="1251678" y="1354015"/>
            <a:ext cx="2942253" cy="4525578"/>
          </a:xfrm>
        </p:spPr>
        <p:txBody>
          <a:bodyPr>
            <a:normAutofit/>
          </a:bodyPr>
          <a:lstStyle/>
          <a:p>
            <a:r>
              <a:rPr lang="da-DK" dirty="0"/>
              <a:t>Vi kan hjælpe eleverne med at “samarbejde om udarbejdelsen af fælles tekster gennem samskrivning i fællesdokumenter” f.eks. Når vi bruger </a:t>
            </a:r>
            <a:r>
              <a:rPr lang="da-DK" dirty="0" err="1"/>
              <a:t>Wikispaces</a:t>
            </a:r>
            <a:r>
              <a:rPr lang="da-DK" dirty="0"/>
              <a:t> (</a:t>
            </a:r>
            <a:r>
              <a:rPr lang="da-DK" u="sng" dirty="0" err="1">
                <a:hlinkClick r:id="rId2"/>
              </a:rPr>
              <a:t>ejemplo</a:t>
            </a:r>
            <a:r>
              <a:rPr lang="da-DK" dirty="0"/>
              <a:t>), </a:t>
            </a:r>
            <a:r>
              <a:rPr lang="da-DK" u="sng" dirty="0">
                <a:hlinkClick r:id="rId3"/>
              </a:rPr>
              <a:t>www.padlet.com</a:t>
            </a:r>
            <a:r>
              <a:rPr lang="da-DK" dirty="0"/>
              <a:t> (</a:t>
            </a:r>
            <a:r>
              <a:rPr lang="da-DK" u="sng" dirty="0" err="1">
                <a:hlinkClick r:id="rId4"/>
              </a:rPr>
              <a:t>ejemplo</a:t>
            </a:r>
            <a:r>
              <a:rPr lang="da-DK" dirty="0"/>
              <a:t>), </a:t>
            </a:r>
            <a:r>
              <a:rPr lang="da-DK" dirty="0" err="1"/>
              <a:t>GoogleDocs</a:t>
            </a:r>
            <a:r>
              <a:rPr lang="da-DK" dirty="0"/>
              <a:t> (</a:t>
            </a:r>
            <a:r>
              <a:rPr lang="da-DK" u="sng" dirty="0" err="1">
                <a:hlinkClick r:id="rId5"/>
              </a:rPr>
              <a:t>ejemplo</a:t>
            </a:r>
            <a:r>
              <a:rPr lang="da-DK" dirty="0"/>
              <a:t>), eller Facebook. </a:t>
            </a:r>
          </a:p>
        </p:txBody>
      </p:sp>
      <p:pic>
        <p:nvPicPr>
          <p:cNvPr id="4" name="Billede 3">
            <a:extLst>
              <a:ext uri="{FF2B5EF4-FFF2-40B4-BE49-F238E27FC236}">
                <a16:creationId xmlns:a16="http://schemas.microsoft.com/office/drawing/2014/main" id="{5B5A68D3-F5D4-4F9E-8AE7-3903D03E4180}"/>
              </a:ext>
            </a:extLst>
          </p:cNvPr>
          <p:cNvPicPr>
            <a:picLocks noChangeAspect="1"/>
          </p:cNvPicPr>
          <p:nvPr/>
        </p:nvPicPr>
        <p:blipFill>
          <a:blip r:embed="rId6"/>
          <a:stretch>
            <a:fillRect/>
          </a:stretch>
        </p:blipFill>
        <p:spPr>
          <a:xfrm>
            <a:off x="5236530" y="1354015"/>
            <a:ext cx="6360523" cy="5395520"/>
          </a:xfrm>
          <a:prstGeom prst="rect">
            <a:avLst/>
          </a:prstGeom>
        </p:spPr>
      </p:pic>
    </p:spTree>
    <p:extLst>
      <p:ext uri="{BB962C8B-B14F-4D97-AF65-F5344CB8AC3E}">
        <p14:creationId xmlns:p14="http://schemas.microsoft.com/office/powerpoint/2010/main" val="379509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9767E-8EC7-4A71-8F1D-AC1A4A063761}"/>
              </a:ext>
            </a:extLst>
          </p:cNvPr>
          <p:cNvSpPr>
            <a:spLocks noGrp="1"/>
          </p:cNvSpPr>
          <p:nvPr>
            <p:ph type="title"/>
          </p:nvPr>
        </p:nvSpPr>
        <p:spPr/>
        <p:txBody>
          <a:bodyPr/>
          <a:lstStyle/>
          <a:p>
            <a:r>
              <a:rPr lang="da-DK" b="1" dirty="0"/>
              <a:t>2.3 Informationssøgning</a:t>
            </a:r>
            <a:endParaRPr lang="en-US" dirty="0"/>
          </a:p>
        </p:txBody>
      </p:sp>
      <p:sp>
        <p:nvSpPr>
          <p:cNvPr id="3" name="Pladsholder til indhold 2">
            <a:extLst>
              <a:ext uri="{FF2B5EF4-FFF2-40B4-BE49-F238E27FC236}">
                <a16:creationId xmlns:a16="http://schemas.microsoft.com/office/drawing/2014/main" id="{F1C04426-D3EC-4606-B2A1-0CD019794B27}"/>
              </a:ext>
            </a:extLst>
          </p:cNvPr>
          <p:cNvSpPr>
            <a:spLocks noGrp="1"/>
          </p:cNvSpPr>
          <p:nvPr>
            <p:ph idx="1"/>
          </p:nvPr>
        </p:nvSpPr>
        <p:spPr>
          <a:xfrm>
            <a:off x="1251678" y="1556237"/>
            <a:ext cx="4173176" cy="4323355"/>
          </a:xfrm>
        </p:spPr>
        <p:txBody>
          <a:bodyPr>
            <a:normAutofit/>
          </a:bodyPr>
          <a:lstStyle/>
          <a:p>
            <a:r>
              <a:rPr lang="da-DK" dirty="0"/>
              <a:t>Man kan bede eleverne om selv at finde baggrundsviden til emnerne. De kan f.eks. Prøve at finde info om Rigoberta Menchú, når man arbejder med “indianer i Latinamerika” (som i eksemplet fra </a:t>
            </a:r>
            <a:r>
              <a:rPr lang="da-DK" u="sng" dirty="0" err="1">
                <a:hlinkClick r:id="rId2"/>
              </a:rPr>
              <a:t>GoogleDoc</a:t>
            </a:r>
            <a:r>
              <a:rPr lang="da-DK" dirty="0"/>
              <a:t>).</a:t>
            </a:r>
            <a:endParaRPr lang="en-US" dirty="0"/>
          </a:p>
        </p:txBody>
      </p:sp>
      <p:pic>
        <p:nvPicPr>
          <p:cNvPr id="4" name="Billede 3">
            <a:extLst>
              <a:ext uri="{FF2B5EF4-FFF2-40B4-BE49-F238E27FC236}">
                <a16:creationId xmlns:a16="http://schemas.microsoft.com/office/drawing/2014/main" id="{2392794A-F847-4F7A-8354-F7B77B50B353}"/>
              </a:ext>
            </a:extLst>
          </p:cNvPr>
          <p:cNvPicPr>
            <a:picLocks noChangeAspect="1"/>
          </p:cNvPicPr>
          <p:nvPr/>
        </p:nvPicPr>
        <p:blipFill>
          <a:blip r:embed="rId3"/>
          <a:stretch>
            <a:fillRect/>
          </a:stretch>
        </p:blipFill>
        <p:spPr>
          <a:xfrm>
            <a:off x="5911361" y="1266091"/>
            <a:ext cx="5518639" cy="5354394"/>
          </a:xfrm>
          <a:prstGeom prst="rect">
            <a:avLst/>
          </a:prstGeom>
        </p:spPr>
      </p:pic>
    </p:spTree>
    <p:extLst>
      <p:ext uri="{BB962C8B-B14F-4D97-AF65-F5344CB8AC3E}">
        <p14:creationId xmlns:p14="http://schemas.microsoft.com/office/powerpoint/2010/main" val="2997625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76ABA0-6301-4B78-AA59-B3659A093DC6}"/>
              </a:ext>
            </a:extLst>
          </p:cNvPr>
          <p:cNvSpPr>
            <a:spLocks noGrp="1"/>
          </p:cNvSpPr>
          <p:nvPr>
            <p:ph type="title"/>
          </p:nvPr>
        </p:nvSpPr>
        <p:spPr/>
        <p:txBody>
          <a:bodyPr/>
          <a:lstStyle/>
          <a:p>
            <a:r>
              <a:rPr lang="da-DK" b="1" dirty="0"/>
              <a:t>2.4 Skabe digitale produkter</a:t>
            </a:r>
            <a:endParaRPr lang="en-US" dirty="0"/>
          </a:p>
        </p:txBody>
      </p:sp>
      <p:sp>
        <p:nvSpPr>
          <p:cNvPr id="3" name="Pladsholder til indhold 2">
            <a:extLst>
              <a:ext uri="{FF2B5EF4-FFF2-40B4-BE49-F238E27FC236}">
                <a16:creationId xmlns:a16="http://schemas.microsoft.com/office/drawing/2014/main" id="{8C39C7C7-8F20-4324-B5C8-4D297F736ADA}"/>
              </a:ext>
            </a:extLst>
          </p:cNvPr>
          <p:cNvSpPr>
            <a:spLocks noGrp="1"/>
          </p:cNvSpPr>
          <p:nvPr>
            <p:ph idx="1"/>
          </p:nvPr>
        </p:nvSpPr>
        <p:spPr>
          <a:xfrm>
            <a:off x="1251678" y="1274885"/>
            <a:ext cx="3074137" cy="5583115"/>
          </a:xfrm>
        </p:spPr>
        <p:txBody>
          <a:bodyPr>
            <a:normAutofit lnSpcReduction="10000"/>
          </a:bodyPr>
          <a:lstStyle/>
          <a:p>
            <a:r>
              <a:rPr lang="da-DK" b="1" dirty="0"/>
              <a:t>“</a:t>
            </a:r>
            <a:r>
              <a:rPr lang="da-DK" dirty="0"/>
              <a:t>En vigtig del af de digitale kompetencer er at udvikle elevernes bevidsthed om det produktive arbejde i faglige sammenhænge”</a:t>
            </a:r>
          </a:p>
          <a:p>
            <a:r>
              <a:rPr lang="da-DK" dirty="0" err="1"/>
              <a:t>Screencast</a:t>
            </a:r>
            <a:r>
              <a:rPr lang="da-DK" dirty="0"/>
              <a:t>-o-</a:t>
            </a:r>
            <a:r>
              <a:rPr lang="da-DK" dirty="0" err="1"/>
              <a:t>matic</a:t>
            </a:r>
            <a:r>
              <a:rPr lang="da-DK" dirty="0"/>
              <a:t> kan bruges til at eleverne laver selv en video, hvor de gennemgår et billede eller en film. Se et eksempel </a:t>
            </a:r>
            <a:r>
              <a:rPr lang="da-DK" dirty="0">
                <a:hlinkClick r:id="rId2"/>
              </a:rPr>
              <a:t>her</a:t>
            </a:r>
            <a:r>
              <a:rPr lang="da-DK" dirty="0"/>
              <a:t>.</a:t>
            </a:r>
          </a:p>
          <a:p>
            <a:r>
              <a:rPr lang="da-DK" dirty="0"/>
              <a:t>På </a:t>
            </a:r>
            <a:r>
              <a:rPr lang="da-DK" dirty="0">
                <a:hlinkClick r:id="rId3"/>
              </a:rPr>
              <a:t>LearningApps.org </a:t>
            </a:r>
            <a:r>
              <a:rPr lang="da-DK" dirty="0"/>
              <a:t>kan eleverne producere spil med fagligt indhold, og aflevere dem som produkt.</a:t>
            </a:r>
            <a:endParaRPr lang="en-US" dirty="0"/>
          </a:p>
        </p:txBody>
      </p:sp>
      <p:pic>
        <p:nvPicPr>
          <p:cNvPr id="5" name="Billede 4">
            <a:extLst>
              <a:ext uri="{FF2B5EF4-FFF2-40B4-BE49-F238E27FC236}">
                <a16:creationId xmlns:a16="http://schemas.microsoft.com/office/drawing/2014/main" id="{990ACDB6-A8B3-4A0A-B881-D58FA7BF61EC}"/>
              </a:ext>
            </a:extLst>
          </p:cNvPr>
          <p:cNvPicPr>
            <a:picLocks noChangeAspect="1"/>
          </p:cNvPicPr>
          <p:nvPr/>
        </p:nvPicPr>
        <p:blipFill>
          <a:blip r:embed="rId4"/>
          <a:stretch>
            <a:fillRect/>
          </a:stretch>
        </p:blipFill>
        <p:spPr>
          <a:xfrm>
            <a:off x="4243905" y="1463619"/>
            <a:ext cx="7616917" cy="5205645"/>
          </a:xfrm>
          <a:prstGeom prst="rect">
            <a:avLst/>
          </a:prstGeom>
        </p:spPr>
      </p:pic>
    </p:spTree>
    <p:extLst>
      <p:ext uri="{BB962C8B-B14F-4D97-AF65-F5344CB8AC3E}">
        <p14:creationId xmlns:p14="http://schemas.microsoft.com/office/powerpoint/2010/main" val="1902870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34BE2-4777-407D-BF84-44083A539464}"/>
              </a:ext>
            </a:extLst>
          </p:cNvPr>
          <p:cNvSpPr>
            <a:spLocks noGrp="1"/>
          </p:cNvSpPr>
          <p:nvPr>
            <p:ph type="title"/>
          </p:nvPr>
        </p:nvSpPr>
        <p:spPr/>
        <p:txBody>
          <a:bodyPr/>
          <a:lstStyle/>
          <a:p>
            <a:r>
              <a:rPr lang="da-DK" b="1" dirty="0"/>
              <a:t>3. Organisering</a:t>
            </a:r>
            <a:endParaRPr lang="en-US" dirty="0"/>
          </a:p>
        </p:txBody>
      </p:sp>
      <p:sp>
        <p:nvSpPr>
          <p:cNvPr id="3" name="Pladsholder til indhold 2">
            <a:extLst>
              <a:ext uri="{FF2B5EF4-FFF2-40B4-BE49-F238E27FC236}">
                <a16:creationId xmlns:a16="http://schemas.microsoft.com/office/drawing/2014/main" id="{4A1461F9-69F0-41FB-9B7A-A5093954C135}"/>
              </a:ext>
            </a:extLst>
          </p:cNvPr>
          <p:cNvSpPr>
            <a:spLocks noGrp="1"/>
          </p:cNvSpPr>
          <p:nvPr>
            <p:ph idx="1"/>
          </p:nvPr>
        </p:nvSpPr>
        <p:spPr>
          <a:xfrm>
            <a:off x="1251678" y="1591055"/>
            <a:ext cx="2880707" cy="4884560"/>
          </a:xfrm>
        </p:spPr>
        <p:txBody>
          <a:bodyPr>
            <a:normAutofit/>
          </a:bodyPr>
          <a:lstStyle/>
          <a:p>
            <a:r>
              <a:rPr lang="da-DK" dirty="0"/>
              <a:t>Hjemmesider lavet af eleverne til organisering af materiale, f.eks. Noter til eksamensemner, eller grammatikemner </a:t>
            </a:r>
            <a:r>
              <a:rPr lang="da-DK" u="sng" dirty="0">
                <a:hlinkClick r:id="rId2"/>
              </a:rPr>
              <a:t>https://13aghg.wikispaces.com/1.g+grammatik</a:t>
            </a:r>
            <a:r>
              <a:rPr lang="da-DK" dirty="0"/>
              <a:t> </a:t>
            </a:r>
            <a:endParaRPr lang="da-DK" b="0" dirty="0">
              <a:effectLst/>
            </a:endParaRPr>
          </a:p>
          <a:p>
            <a:r>
              <a:rPr lang="da-DK" dirty="0"/>
              <a:t>Man kan bruge Facebook som gruppe til digitale afleveringer, som billedbeskrivelser om hvad de lavede i weekenden/ferien:</a:t>
            </a:r>
            <a:endParaRPr lang="da-DK" b="0" dirty="0">
              <a:effectLst/>
            </a:endParaRPr>
          </a:p>
          <a:p>
            <a:pPr marL="0" indent="0">
              <a:buNone/>
            </a:pPr>
            <a:endParaRPr lang="en-US" dirty="0"/>
          </a:p>
        </p:txBody>
      </p:sp>
      <p:pic>
        <p:nvPicPr>
          <p:cNvPr id="4" name="Billede 3">
            <a:extLst>
              <a:ext uri="{FF2B5EF4-FFF2-40B4-BE49-F238E27FC236}">
                <a16:creationId xmlns:a16="http://schemas.microsoft.com/office/drawing/2014/main" id="{3479109E-7810-4D69-9E3E-12165193D01C}"/>
              </a:ext>
            </a:extLst>
          </p:cNvPr>
          <p:cNvPicPr>
            <a:picLocks noChangeAspect="1"/>
          </p:cNvPicPr>
          <p:nvPr/>
        </p:nvPicPr>
        <p:blipFill>
          <a:blip r:embed="rId3"/>
          <a:stretch>
            <a:fillRect/>
          </a:stretch>
        </p:blipFill>
        <p:spPr>
          <a:xfrm>
            <a:off x="5042802" y="1591054"/>
            <a:ext cx="6448816" cy="4983483"/>
          </a:xfrm>
          <a:prstGeom prst="rect">
            <a:avLst/>
          </a:prstGeom>
        </p:spPr>
      </p:pic>
      <p:cxnSp>
        <p:nvCxnSpPr>
          <p:cNvPr id="6" name="Lige forbindelse 5">
            <a:extLst>
              <a:ext uri="{FF2B5EF4-FFF2-40B4-BE49-F238E27FC236}">
                <a16:creationId xmlns:a16="http://schemas.microsoft.com/office/drawing/2014/main" id="{FB14913A-6F65-4713-A8B0-A6F5ECB0ACC3}"/>
              </a:ext>
            </a:extLst>
          </p:cNvPr>
          <p:cNvCxnSpPr/>
          <p:nvPr/>
        </p:nvCxnSpPr>
        <p:spPr>
          <a:xfrm>
            <a:off x="7886700" y="2092569"/>
            <a:ext cx="228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793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C823EF-30D4-482D-8700-FC92D0823DD2}"/>
              </a:ext>
            </a:extLst>
          </p:cNvPr>
          <p:cNvSpPr>
            <a:spLocks noGrp="1"/>
          </p:cNvSpPr>
          <p:nvPr>
            <p:ph type="title"/>
          </p:nvPr>
        </p:nvSpPr>
        <p:spPr/>
        <p:txBody>
          <a:bodyPr/>
          <a:lstStyle/>
          <a:p>
            <a:endParaRPr lang="en-US"/>
          </a:p>
        </p:txBody>
      </p:sp>
      <p:sp>
        <p:nvSpPr>
          <p:cNvPr id="3" name="Pladsholder til indhold 2">
            <a:extLst>
              <a:ext uri="{FF2B5EF4-FFF2-40B4-BE49-F238E27FC236}">
                <a16:creationId xmlns:a16="http://schemas.microsoft.com/office/drawing/2014/main" id="{CC03A2A6-AB1E-4EF7-9246-0AEC78CA22BE}"/>
              </a:ext>
            </a:extLst>
          </p:cNvPr>
          <p:cNvSpPr>
            <a:spLocks noGrp="1"/>
          </p:cNvSpPr>
          <p:nvPr>
            <p:ph idx="1"/>
          </p:nvPr>
        </p:nvSpPr>
        <p:spPr/>
        <p:txBody>
          <a:bodyPr/>
          <a:lstStyle/>
          <a:p>
            <a:endParaRPr lang="en-US" dirty="0"/>
          </a:p>
        </p:txBody>
      </p:sp>
      <p:pic>
        <p:nvPicPr>
          <p:cNvPr id="1026" name="Picture 2" descr="https://lh3.googleusercontent.com/I7NjVo-2YeZDb_MFq5_IPDf7__GmvzuPmeCPqL1ZsHgF_pXutv4ixX2P8-6qgWZ8YKUFoloXtz4VFxNNNVESTmOhflBml1JiRdquyTTbrNvMPga_b23CbomjawsXYvXeKpVspzP5">
            <a:extLst>
              <a:ext uri="{FF2B5EF4-FFF2-40B4-BE49-F238E27FC236}">
                <a16:creationId xmlns:a16="http://schemas.microsoft.com/office/drawing/2014/main" id="{E935EA24-70A3-4AD1-94DF-5ACEA564B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5843" y="365125"/>
            <a:ext cx="6040313"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497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DE545-1CDF-46FC-B981-37EF1DD6210C}"/>
              </a:ext>
            </a:extLst>
          </p:cNvPr>
          <p:cNvSpPr>
            <a:spLocks noGrp="1"/>
          </p:cNvSpPr>
          <p:nvPr>
            <p:ph type="title"/>
          </p:nvPr>
        </p:nvSpPr>
        <p:spPr/>
        <p:txBody>
          <a:bodyPr>
            <a:normAutofit fontScale="90000"/>
          </a:bodyPr>
          <a:lstStyle/>
          <a:p>
            <a:r>
              <a:rPr lang="en-US" b="1" dirty="0"/>
              <a:t>EMNER TIL IT </a:t>
            </a:r>
            <a:r>
              <a:rPr lang="en-US" b="1" dirty="0" err="1"/>
              <a:t>i</a:t>
            </a:r>
            <a:r>
              <a:rPr lang="en-US" b="1" dirty="0"/>
              <a:t> SPANSK UNDERVISNING </a:t>
            </a:r>
            <a:br>
              <a:rPr lang="en-US" b="1" dirty="0"/>
            </a:br>
            <a:r>
              <a:rPr lang="en-US" sz="3600" b="1" dirty="0"/>
              <a:t>(</a:t>
            </a:r>
            <a:r>
              <a:rPr lang="en-US" sz="3600" b="1" dirty="0" err="1"/>
              <a:t>fra</a:t>
            </a:r>
            <a:r>
              <a:rPr lang="en-US" sz="3600" b="1" dirty="0"/>
              <a:t> </a:t>
            </a:r>
            <a:r>
              <a:rPr lang="en-US" sz="3600" b="1" dirty="0" err="1"/>
              <a:t>egen</a:t>
            </a:r>
            <a:r>
              <a:rPr lang="en-US" sz="3600" b="1" dirty="0"/>
              <a:t> </a:t>
            </a:r>
            <a:r>
              <a:rPr lang="en-US" sz="3600" b="1" dirty="0" err="1"/>
              <a:t>hjemmeside</a:t>
            </a:r>
            <a:r>
              <a:rPr lang="en-US" sz="3600" b="1" dirty="0"/>
              <a:t> </a:t>
            </a:r>
            <a:r>
              <a:rPr lang="en-US" sz="3600" b="1" dirty="0" err="1"/>
              <a:t>som</a:t>
            </a:r>
            <a:r>
              <a:rPr lang="en-US" sz="3600" b="1" dirty="0"/>
              <a:t> </a:t>
            </a:r>
            <a:r>
              <a:rPr lang="en-US" sz="3600" b="1" dirty="0" err="1"/>
              <a:t>er</a:t>
            </a:r>
            <a:r>
              <a:rPr lang="en-US" sz="3600" b="1" dirty="0"/>
              <a:t> under </a:t>
            </a:r>
            <a:r>
              <a:rPr lang="en-US" sz="3600" b="1" dirty="0" err="1"/>
              <a:t>opbygning</a:t>
            </a:r>
            <a:r>
              <a:rPr lang="en-US" sz="3600" b="1" dirty="0"/>
              <a:t>):</a:t>
            </a:r>
            <a:endParaRPr lang="en-US" dirty="0"/>
          </a:p>
        </p:txBody>
      </p:sp>
      <p:sp>
        <p:nvSpPr>
          <p:cNvPr id="3" name="Pladsholder til indhold 2">
            <a:extLst>
              <a:ext uri="{FF2B5EF4-FFF2-40B4-BE49-F238E27FC236}">
                <a16:creationId xmlns:a16="http://schemas.microsoft.com/office/drawing/2014/main" id="{4EE8E12D-B915-480D-BAEA-D04F808AABA8}"/>
              </a:ext>
            </a:extLst>
          </p:cNvPr>
          <p:cNvSpPr>
            <a:spLocks noGrp="1"/>
          </p:cNvSpPr>
          <p:nvPr>
            <p:ph idx="1"/>
          </p:nvPr>
        </p:nvSpPr>
        <p:spPr/>
        <p:txBody>
          <a:bodyPr/>
          <a:lstStyle/>
          <a:p>
            <a:pPr marL="0" indent="0">
              <a:buNone/>
            </a:pPr>
            <a:r>
              <a:rPr lang="en-US" sz="5400" dirty="0"/>
              <a:t>FGs </a:t>
            </a:r>
            <a:r>
              <a:rPr lang="en-US" sz="5400" dirty="0" err="1"/>
              <a:t>hjemmeside</a:t>
            </a:r>
            <a:r>
              <a:rPr lang="en-US" sz="5400" dirty="0"/>
              <a:t>:</a:t>
            </a:r>
          </a:p>
          <a:p>
            <a:pPr marL="0" indent="0">
              <a:buNone/>
            </a:pPr>
            <a:r>
              <a:rPr lang="en-US" sz="5400" dirty="0"/>
              <a:t>http://ibogspansk.weebly.com</a:t>
            </a:r>
          </a:p>
          <a:p>
            <a:pPr marL="0" indent="0">
              <a:buNone/>
            </a:pPr>
            <a:endParaRPr lang="en-US" u="sng" dirty="0">
              <a:hlinkClick r:id="rId2"/>
            </a:endParaRPr>
          </a:p>
          <a:p>
            <a:r>
              <a:rPr lang="en-US" u="sng" dirty="0">
                <a:hlinkClick r:id="rId2"/>
              </a:rPr>
              <a:t>Frida Kahlo</a:t>
            </a:r>
            <a:r>
              <a:rPr lang="en-US" dirty="0"/>
              <a:t> - 2.g (</a:t>
            </a:r>
            <a:r>
              <a:rPr lang="en-US" dirty="0" err="1"/>
              <a:t>præteritum</a:t>
            </a:r>
            <a:r>
              <a:rPr lang="en-US" dirty="0"/>
              <a:t> </a:t>
            </a:r>
            <a:r>
              <a:rPr lang="en-US" dirty="0" err="1"/>
              <a:t>og</a:t>
            </a:r>
            <a:r>
              <a:rPr lang="en-US" dirty="0"/>
              <a:t> </a:t>
            </a:r>
            <a:r>
              <a:rPr lang="en-US" dirty="0" err="1"/>
              <a:t>imperfektum</a:t>
            </a:r>
            <a:r>
              <a:rPr lang="en-US" dirty="0"/>
              <a:t>): </a:t>
            </a:r>
            <a:endParaRPr lang="en-US" b="0" dirty="0">
              <a:effectLst/>
            </a:endParaRPr>
          </a:p>
          <a:p>
            <a:r>
              <a:rPr lang="en-US" u="sng" dirty="0" err="1">
                <a:hlinkClick r:id="rId3"/>
              </a:rPr>
              <a:t>Almodóvar</a:t>
            </a:r>
            <a:r>
              <a:rPr lang="en-US" u="sng" dirty="0">
                <a:hlinkClick r:id="rId3"/>
              </a:rPr>
              <a:t> </a:t>
            </a:r>
            <a:r>
              <a:rPr lang="en-US" dirty="0"/>
              <a:t>- 3.g (</a:t>
            </a:r>
            <a:r>
              <a:rPr lang="en-US" dirty="0" err="1"/>
              <a:t>gerundium</a:t>
            </a:r>
            <a:r>
              <a:rPr lang="en-US" dirty="0"/>
              <a:t>, </a:t>
            </a:r>
            <a:r>
              <a:rPr lang="en-US" dirty="0" err="1"/>
              <a:t>participium</a:t>
            </a:r>
            <a:r>
              <a:rPr lang="en-US" dirty="0"/>
              <a:t>, </a:t>
            </a:r>
            <a:r>
              <a:rPr lang="en-US" dirty="0" err="1"/>
              <a:t>konditionalis</a:t>
            </a:r>
            <a:r>
              <a:rPr lang="en-US" dirty="0"/>
              <a:t>)</a:t>
            </a:r>
          </a:p>
        </p:txBody>
      </p:sp>
    </p:spTree>
    <p:extLst>
      <p:ext uri="{BB962C8B-B14F-4D97-AF65-F5344CB8AC3E}">
        <p14:creationId xmlns:p14="http://schemas.microsoft.com/office/powerpoint/2010/main" val="3503710983"/>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459</TotalTime>
  <Words>480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9</vt:i4>
      </vt:variant>
    </vt:vector>
  </HeadingPairs>
  <TitlesOfParts>
    <vt:vector size="13" baseType="lpstr">
      <vt:lpstr>Arial</vt:lpstr>
      <vt:lpstr>Gill Sans MT</vt:lpstr>
      <vt:lpstr>Impact</vt:lpstr>
      <vt:lpstr>Badge</vt:lpstr>
      <vt:lpstr>spansk</vt:lpstr>
      <vt:lpstr>1. Elevernes digitale kompetencer </vt:lpstr>
      <vt:lpstr>2. Kompetenceområder  2.1 Kritisk blik på digitale medier og værktøjer </vt:lpstr>
      <vt:lpstr>2.2 Digitale fællesskaber</vt:lpstr>
      <vt:lpstr>2.3 Informationssøgning</vt:lpstr>
      <vt:lpstr>2.4 Skabe digitale produkter</vt:lpstr>
      <vt:lpstr>3. Organisering</vt:lpstr>
      <vt:lpstr>PowerPoint-præsentation</vt:lpstr>
      <vt:lpstr>EMNER TIL IT i SPANSK UNDERVISNING  (fra egen hjemmeside som er under opbygning):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spansk</dc:title>
  <dc:creator>Fredda Galea</dc:creator>
  <cp:lastModifiedBy>Fredda Galea</cp:lastModifiedBy>
  <cp:revision>12</cp:revision>
  <dcterms:created xsi:type="dcterms:W3CDTF">2017-11-16T16:01:06Z</dcterms:created>
  <dcterms:modified xsi:type="dcterms:W3CDTF">2017-11-22T11:50:40Z</dcterms:modified>
</cp:coreProperties>
</file>